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19"/>
  </p:notesMasterIdLst>
  <p:sldIdLst>
    <p:sldId id="257" r:id="rId2"/>
    <p:sldId id="263" r:id="rId3"/>
    <p:sldId id="260" r:id="rId4"/>
    <p:sldId id="275" r:id="rId5"/>
    <p:sldId id="274" r:id="rId6"/>
    <p:sldId id="261" r:id="rId7"/>
    <p:sldId id="264" r:id="rId8"/>
    <p:sldId id="276" r:id="rId9"/>
    <p:sldId id="277" r:id="rId10"/>
    <p:sldId id="278" r:id="rId11"/>
    <p:sldId id="280" r:id="rId12"/>
    <p:sldId id="279" r:id="rId13"/>
    <p:sldId id="281" r:id="rId14"/>
    <p:sldId id="282" r:id="rId15"/>
    <p:sldId id="265" r:id="rId16"/>
    <p:sldId id="283" r:id="rId17"/>
    <p:sldId id="284" r:id="rId18"/>
  </p:sldIdLst>
  <p:sldSz cx="9144000" cy="5143500" type="screen16x9"/>
  <p:notesSz cx="6858000" cy="9144000"/>
  <p:embeddedFontLst>
    <p:embeddedFont>
      <p:font typeface="B Mitra" panose="00000400000000000000" pitchFamily="2" charset="-78"/>
      <p:regular r:id="rId20"/>
      <p:bold r:id="rId21"/>
    </p:embeddedFon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B Titr" panose="00000700000000000000" pitchFamily="2" charset="-78"/>
      <p:bold r:id="rId26"/>
    </p:embeddedFont>
    <p:embeddedFont>
      <p:font typeface="Impact" panose="020B0806030902050204" pitchFamily="34" charset="0"/>
      <p:regular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1317" autoAdjust="0"/>
  </p:normalViewPr>
  <p:slideViewPr>
    <p:cSldViewPr>
      <p:cViewPr varScale="1">
        <p:scale>
          <a:sx n="55" d="100"/>
          <a:sy n="55" d="100"/>
        </p:scale>
        <p:origin x="-276" y="-7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A21AFC-FFE3-4DF7-9879-787C305B567A}" type="datetimeFigureOut">
              <a:rPr lang="en-US" smtClean="0"/>
              <a:t>10/1/2016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2911C2-D162-4784-8DBD-2B52EF5F86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1361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8EDB43-2C65-4179-959F-3FC378C7281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40441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2911C2-D162-4784-8DBD-2B52EF5F866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03770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2911C2-D162-4784-8DBD-2B52EF5F866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03770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a-IR" baseline="0" dirty="0" smtClean="0"/>
              <a:t>فیلم «آینده تلفن همراه» را ببینید و قدری راجع به تحولات محتمل رسانه ها در آینده صحبت کنید.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2911C2-D162-4784-8DBD-2B52EF5F866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03770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2911C2-D162-4784-8DBD-2B52EF5F866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037702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a-IR" baseline="0" dirty="0" smtClean="0"/>
              <a:t>فیلم یک روز شیشه ای را ببینید و راجع به این سوالات گفتگو کنید: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a-IR" baseline="0" dirty="0" smtClean="0"/>
              <a:t>نقش و جایگاه شما در آینده چیست؟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a-IR" baseline="0" dirty="0" smtClean="0"/>
              <a:t>آیا همه این پیشرفتهای فناورانه و دنیای رسانه ای می تواند جایگزین ارتباطات میان فردی شود؟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a-IR" baseline="0" dirty="0" smtClean="0"/>
              <a:t>چه ویژگی هایی در ارتباطات انسانی هست که در ارتباطات رسانه ای نیست؟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a-IR" baseline="0" dirty="0" smtClean="0"/>
              <a:t>در آینده که ویژگی های آن توصیف شد، جایگاه انسان نسبت به فناوری و اشیا چیست و کدام یک از آنها دیگری را به خدمت خواهند گرفت؟ آیا جایگاه و سطح تفکر انسان افزایش پیدا خواهد کرد؟ چرا؟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a-IR" baseline="0" dirty="0" smtClean="0"/>
              <a:t>انیشتین، زکریای رازی و بسیاری از بزرگان دیگر، یافته های خود را زمانی ارائه کردند که تعداد بسیار محدودی از فناوری ها و رسانه ها وجود داشت. آیا می توان ادعا کرد که سطح دانش و تفکر این افراد نسبت به آیندگان کمتر بوده است؟ چرا؟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2911C2-D162-4784-8DBD-2B52EF5F866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037702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a-IR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2911C2-D162-4784-8DBD-2B52EF5F866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03304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a-IR" dirty="0" smtClean="0"/>
              <a:t>نظرتان در مورد این دو تصویرچیست؟</a:t>
            </a:r>
          </a:p>
          <a:p>
            <a:r>
              <a:rPr lang="fa-IR" dirty="0" smtClean="0"/>
              <a:t>کدام حالت را می پسندید؟</a:t>
            </a:r>
          </a:p>
          <a:p>
            <a:r>
              <a:rPr lang="fa-IR" dirty="0" smtClean="0"/>
              <a:t>کدام یک بهتر است؟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2911C2-D162-4784-8DBD-2B52EF5F866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03304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2911C2-D162-4784-8DBD-2B52EF5F866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03770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2911C2-D162-4784-8DBD-2B52EF5F866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318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2911C2-D162-4784-8DBD-2B52EF5F866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84546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2911C2-D162-4784-8DBD-2B52EF5F866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84546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2911C2-D162-4784-8DBD-2B52EF5F866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84546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fa-IR" dirty="0" smtClean="0"/>
              <a:t>از تصویر</a:t>
            </a:r>
            <a:r>
              <a:rPr lang="fa-IR" baseline="0" dirty="0" smtClean="0"/>
              <a:t> این مجوز چه نکاتی در مورد آن زمان دریافت می کنید؟</a:t>
            </a:r>
          </a:p>
          <a:p>
            <a:pPr algn="r" rtl="1"/>
            <a:r>
              <a:rPr lang="fa-IR" baseline="0" dirty="0" smtClean="0"/>
              <a:t>تفریح و سبک زندگی یک نوجوان هم سن و سال شما در آن زمان چقدر با الان شما تفاوت داشته است؟</a:t>
            </a:r>
          </a:p>
          <a:p>
            <a:pPr algn="r" rtl="1"/>
            <a:r>
              <a:rPr lang="fa-IR" baseline="0" dirty="0" smtClean="0"/>
              <a:t>فکر می کنید، بیست سال دیگر، افراد هم سن شما، درباره زندگی امروز شما چه چیزهایی خواهند گفت؟ هشتاد سال دیگر؟</a:t>
            </a:r>
          </a:p>
          <a:p>
            <a:pPr algn="r" rtl="1"/>
            <a:r>
              <a:rPr lang="fa-IR" baseline="0" dirty="0" smtClean="0"/>
              <a:t>به نظر شما آیا رسانه ها سبب بهتر شدن زندگی و احساس خوشبهتی بیشتر در انسان ها می شوند یا نه؟ چرا؟</a:t>
            </a:r>
          </a:p>
          <a:p>
            <a:pPr algn="r" rtl="1"/>
            <a:r>
              <a:rPr lang="fa-IR" baseline="0" dirty="0" smtClean="0"/>
              <a:t>مهم ترین مسائل خوب یا بدی که رسانه ها پیش روی انسان قرار می دهند، چیست؟</a:t>
            </a:r>
          </a:p>
          <a:p>
            <a:pPr algn="r" rt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8EDB43-2C65-4179-959F-3FC378C7281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4500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a-IR" baseline="0" dirty="0" smtClean="0"/>
              <a:t>فیلم «رسانه چیست؟» را تماشا کنید و شما هم به سوالات انتهای فیلم اضافه کنید.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a-IR" baseline="0" dirty="0" smtClean="0"/>
              <a:t>حالا که همه روزنامه نگار، عکاس و فیلمساز شده اند: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a-IR" baseline="0" dirty="0" smtClean="0"/>
              <a:t>چه کسی تصمیم می گیرد چه چیزی واقعیت است چه چیزی خیال؟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a-IR" baseline="0" dirty="0" smtClean="0"/>
              <a:t>داستان شما چیست؟ مخاطب شما چیست؟</a:t>
            </a:r>
          </a:p>
          <a:p>
            <a:r>
              <a:rPr lang="fa-IR" dirty="0" smtClean="0"/>
              <a:t>از روی</a:t>
            </a:r>
            <a:r>
              <a:rPr lang="fa-IR" baseline="0" dirty="0" smtClean="0"/>
              <a:t> رفتارهای رسانه ای تان شما چه کسی هستید و چگونه خود را جلوه می دهید؟</a:t>
            </a:r>
          </a:p>
          <a:p>
            <a:r>
              <a:rPr lang="fa-IR" baseline="0" dirty="0" smtClean="0"/>
              <a:t>در این فضای رسانه ای به چه کسی می شود اعتماد کرد؟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2911C2-D162-4784-8DBD-2B52EF5F866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03770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a-IR" dirty="0" smtClean="0"/>
              <a:t>به نظر شما با توجه به اوضاع  کنونی فناوری، آینده دنیا چگونه خواهد بود؟ پیشرفته ترین</a:t>
            </a:r>
            <a:r>
              <a:rPr lang="fa-IR" baseline="0" dirty="0" smtClean="0"/>
              <a:t> رسانه ای که بشر در آینده خواهد ساخت چه می تواند باشد؟ در صفحه بعد یک نمونه آورده شده. شما هم پیش بینی های خود را بنویسید.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2911C2-D162-4784-8DBD-2B52EF5F866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03770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a-IR" dirty="0" smtClean="0"/>
              <a:t>شما هم یک پیش بینی خود از آینده رسانه ها را بنویسید؟</a:t>
            </a:r>
          </a:p>
          <a:p>
            <a:r>
              <a:rPr lang="fa-IR" dirty="0" smtClean="0"/>
              <a:t>مثلا فکر</a:t>
            </a:r>
            <a:r>
              <a:rPr lang="fa-IR" baseline="0" dirty="0" smtClean="0"/>
              <a:t> می کنید اینستاگرام و تلگرام تا کی عمر می کنند؟</a:t>
            </a:r>
          </a:p>
          <a:p>
            <a:r>
              <a:rPr lang="fa-IR" baseline="0" dirty="0" smtClean="0"/>
              <a:t>نسخه بعدی شبکه های اجتماعی چیست و چگونه است؟</a:t>
            </a:r>
          </a:p>
          <a:p>
            <a:r>
              <a:rPr lang="fa-IR" baseline="0" dirty="0" smtClean="0"/>
              <a:t>موبایلهای آینده چه تغییراتی می کنند؟</a:t>
            </a:r>
          </a:p>
          <a:p>
            <a:r>
              <a:rPr lang="fa-IR" baseline="0" dirty="0" smtClean="0"/>
              <a:t>بازیهای رایانه ای به کدام سمت حرکت می کنند؟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2911C2-D162-4784-8DBD-2B52EF5F866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03770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77240" y="0"/>
            <a:ext cx="7543800" cy="2286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2400300"/>
            <a:ext cx="7543800" cy="1143000"/>
          </a:xfrm>
        </p:spPr>
        <p:txBody>
          <a:bodyPr>
            <a:noAutofit/>
          </a:bodyPr>
          <a:lstStyle>
            <a:lvl1pPr>
              <a:defRPr sz="8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3543300"/>
            <a:ext cx="6858000" cy="742950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2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78169D-DD6C-43AF-A837-3CDC4FB6046A}" type="datetimeFigureOut">
              <a:rPr lang="en-US" smtClean="0"/>
              <a:t>10/1/2016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897A-9589-4EA6-96C1-C5B219468E73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777240" y="4629150"/>
            <a:ext cx="7543800" cy="2057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514350"/>
            <a:ext cx="7239000" cy="2914650"/>
          </a:xfrm>
        </p:spPr>
        <p:txBody>
          <a:bodyPr vert="eaVert" anchor="t" anchorCtr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78169D-DD6C-43AF-A837-3CDC4FB6046A}" type="datetimeFigureOut">
              <a:rPr lang="en-US" smtClean="0"/>
              <a:t>10/1/2016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897A-9589-4EA6-96C1-C5B219468E7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2000" y="514351"/>
            <a:ext cx="1828800" cy="405764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90800" y="514351"/>
            <a:ext cx="5715000" cy="3657600"/>
          </a:xfrm>
        </p:spPr>
        <p:txBody>
          <a:bodyPr vert="eaVert" anchor="t" anchorCtr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78169D-DD6C-43AF-A837-3CDC4FB6046A}" type="datetimeFigureOut">
              <a:rPr lang="en-US" smtClean="0"/>
              <a:t>10/1/2016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897A-9589-4EA6-96C1-C5B219468E7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78169D-DD6C-43AF-A837-3CDC4FB6046A}" type="datetimeFigureOut">
              <a:rPr lang="en-US" smtClean="0"/>
              <a:t>10/1/2016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897A-9589-4EA6-96C1-C5B219468E7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77240" y="0"/>
            <a:ext cx="7543800" cy="2286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2457450"/>
            <a:ext cx="7543800" cy="1257300"/>
          </a:xfrm>
        </p:spPr>
        <p:txBody>
          <a:bodyPr anchor="b" anchorCtr="0"/>
          <a:lstStyle>
            <a:lvl1pPr algn="l">
              <a:defRPr sz="54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3714750"/>
            <a:ext cx="6858000" cy="6858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78169D-DD6C-43AF-A837-3CDC4FB6046A}" type="datetimeFigureOut">
              <a:rPr lang="en-US" smtClean="0"/>
              <a:t>10/1/2016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897A-9589-4EA6-96C1-C5B219468E73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77240" y="4629150"/>
            <a:ext cx="7543800" cy="2057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457201"/>
            <a:ext cx="3657600" cy="282549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457201"/>
            <a:ext cx="3657600" cy="282549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78169D-DD6C-43AF-A837-3CDC4FB6046A}" type="datetimeFigureOut">
              <a:rPr lang="en-US" smtClean="0"/>
              <a:t>10/1/2016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897A-9589-4EA6-96C1-C5B219468E7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8952" y="457200"/>
            <a:ext cx="3657600" cy="47982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8952" y="996948"/>
            <a:ext cx="3657600" cy="2286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52" y="457200"/>
            <a:ext cx="3657600" cy="47982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996948"/>
            <a:ext cx="3657600" cy="2286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78169D-DD6C-43AF-A837-3CDC4FB6046A}" type="datetimeFigureOut">
              <a:rPr lang="en-US" smtClean="0"/>
              <a:t>10/1/2016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897A-9589-4EA6-96C1-C5B219468E73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758952" y="937022"/>
            <a:ext cx="3657600" cy="119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645152" y="937022"/>
            <a:ext cx="3657600" cy="119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78169D-DD6C-43AF-A837-3CDC4FB6046A}" type="datetimeFigureOut">
              <a:rPr lang="en-US" smtClean="0"/>
              <a:t>10/1/2016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897A-9589-4EA6-96C1-C5B219468E7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78169D-DD6C-43AF-A837-3CDC4FB6046A}" type="datetimeFigureOut">
              <a:rPr lang="en-US" smtClean="0"/>
              <a:t>10/1/2016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897A-9589-4EA6-96C1-C5B219468E7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3429000"/>
            <a:ext cx="6784848" cy="120015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10866" y="342900"/>
            <a:ext cx="4594934" cy="3086099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2002" y="342900"/>
            <a:ext cx="2673657" cy="3086100"/>
          </a:xfrm>
        </p:spPr>
        <p:txBody>
          <a:bodyPr>
            <a:normAutofit/>
          </a:bodyPr>
          <a:lstStyle>
            <a:lvl1pPr marL="0" indent="0">
              <a:buNone/>
              <a:defRPr sz="21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78169D-DD6C-43AF-A837-3CDC4FB6046A}" type="datetimeFigureOut">
              <a:rPr lang="en-US" smtClean="0"/>
              <a:t>10/1/2016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897A-9589-4EA6-96C1-C5B219468E73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 rot="5400000">
            <a:off x="2153444" y="1885752"/>
            <a:ext cx="2857500" cy="1588"/>
          </a:xfrm>
          <a:prstGeom prst="line">
            <a:avLst/>
          </a:prstGeom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952" y="3429000"/>
            <a:ext cx="6784848" cy="120015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240" y="342900"/>
            <a:ext cx="7543800" cy="2171700"/>
          </a:xfrm>
          <a:ln w="6350">
            <a:solidFill>
              <a:schemeClr val="tx2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0392" y="2628900"/>
            <a:ext cx="7391400" cy="603647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78169D-DD6C-43AF-A837-3CDC4FB6046A}" type="datetimeFigureOut">
              <a:rPr lang="en-US" smtClean="0"/>
              <a:t>10/1/2016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897A-9589-4EA6-96C1-C5B219468E7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2000" y="3429000"/>
            <a:ext cx="6781800" cy="120015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514350"/>
            <a:ext cx="7543800" cy="291465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48400" y="4656582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  <a:latin typeface="+mn-lt"/>
              </a:defRPr>
            </a:lvl1pPr>
          </a:lstStyle>
          <a:p>
            <a:fld id="{EC78169D-DD6C-43AF-A837-3CDC4FB6046A}" type="datetimeFigureOut">
              <a:rPr lang="en-US" smtClean="0"/>
              <a:t>10/1/2016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62000" y="4656582"/>
            <a:ext cx="4873869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4265676"/>
            <a:ext cx="7620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fld id="{2B6A897A-9589-4EA6-96C1-C5B219468E73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77240" y="0"/>
            <a:ext cx="7543800" cy="2857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77240" y="4629150"/>
            <a:ext cx="7543800" cy="2057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54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9436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686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4592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1901952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8pPr>
      <a:lvl9pPr marL="24688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6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7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3.png"/><Relationship Id="rId4" Type="http://schemas.openxmlformats.org/officeDocument/2006/relationships/image" Target="../media/image1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1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5.jpe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33091" y="1270215"/>
            <a:ext cx="6335253" cy="725471"/>
          </a:xfrm>
        </p:spPr>
        <p:txBody>
          <a:bodyPr>
            <a:normAutofit fontScale="90000"/>
          </a:bodyPr>
          <a:lstStyle/>
          <a:p>
            <a:pPr algn="ctr" rtl="1"/>
            <a:r>
              <a:rPr lang="fa-IR" sz="4100" b="1" dirty="0">
                <a:solidFill>
                  <a:srgbClr val="FFC000"/>
                </a:solidFill>
                <a:cs typeface="B Titr" panose="00000700000000000000" pitchFamily="2" charset="-78"/>
              </a:rPr>
              <a:t>کتاب تفکر و سواد رسانه </a:t>
            </a:r>
            <a:r>
              <a:rPr lang="fa-IR" sz="4100" b="1" dirty="0" smtClean="0">
                <a:solidFill>
                  <a:srgbClr val="FFC000"/>
                </a:solidFill>
                <a:cs typeface="B Titr" panose="00000700000000000000" pitchFamily="2" charset="-78"/>
              </a:rPr>
              <a:t>ای پایه دهم</a:t>
            </a:r>
            <a:endParaRPr lang="en-US" sz="4100" b="1" dirty="0">
              <a:solidFill>
                <a:srgbClr val="FFC000"/>
              </a:solidFill>
              <a:cs typeface="B Titr" panose="00000700000000000000" pitchFamily="2" charset="-78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475656" y="2600936"/>
            <a:ext cx="6192688" cy="1554990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algn="l" defTabSz="914400" rtl="0" eaLnBrk="1" latinLnBrk="0" hangingPunct="1">
              <a:lnSpc>
                <a:spcPct val="105000"/>
              </a:lnSpc>
              <a:spcBef>
                <a:spcPct val="0"/>
              </a:spcBef>
              <a:buNone/>
              <a:defRPr sz="3900" kern="1200" baseline="0">
                <a:solidFill>
                  <a:schemeClr val="accent1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/>
            <a:r>
              <a:rPr lang="fa-IR" sz="2800" b="1" dirty="0" smtClean="0">
                <a:solidFill>
                  <a:srgbClr val="C00000"/>
                </a:solidFill>
                <a:cs typeface="B Titr" panose="00000700000000000000" pitchFamily="2" charset="-78"/>
              </a:rPr>
              <a:t>درس اول</a:t>
            </a:r>
          </a:p>
          <a:p>
            <a:pPr algn="ctr" rtl="1"/>
            <a:r>
              <a:rPr lang="fa-IR" sz="5400" b="1" dirty="0" smtClean="0">
                <a:solidFill>
                  <a:srgbClr val="C00000"/>
                </a:solidFill>
                <a:cs typeface="B Titr" panose="00000700000000000000" pitchFamily="2" charset="-78"/>
              </a:rPr>
              <a:t>رسانه در گذر زمان</a:t>
            </a:r>
            <a:endParaRPr lang="en-US" sz="5400" b="1" dirty="0">
              <a:solidFill>
                <a:srgbClr val="C00000"/>
              </a:solidFill>
              <a:cs typeface="B Titr" panose="00000700000000000000" pitchFamily="2" charset="-78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020724" y="267494"/>
            <a:ext cx="2845259" cy="801127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algn="l" defTabSz="914400" rtl="0" eaLnBrk="1" latinLnBrk="0" hangingPunct="1">
              <a:lnSpc>
                <a:spcPct val="105000"/>
              </a:lnSpc>
              <a:spcBef>
                <a:spcPct val="0"/>
              </a:spcBef>
              <a:buNone/>
              <a:defRPr sz="3900" kern="1200" baseline="0">
                <a:solidFill>
                  <a:schemeClr val="accent1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/>
            <a:r>
              <a:rPr lang="fa-IR" sz="3200" b="1" dirty="0" smtClean="0">
                <a:solidFill>
                  <a:srgbClr val="FFC000"/>
                </a:solidFill>
                <a:cs typeface="B Titr" panose="00000700000000000000" pitchFamily="2" charset="-78"/>
              </a:rPr>
              <a:t>هوالعلیم</a:t>
            </a:r>
            <a:endParaRPr lang="en-US" sz="3200" b="1" dirty="0">
              <a:solidFill>
                <a:srgbClr val="FFC000"/>
              </a:solidFill>
              <a:cs typeface="B Titr" panose="00000700000000000000" pitchFamily="2" charset="-78"/>
            </a:endParaRPr>
          </a:p>
        </p:txBody>
      </p:sp>
      <p:pic>
        <p:nvPicPr>
          <p:cNvPr id="9" name="Picture 2" descr="D:\آموزش\مدرسه هنر و رسانه آینه\لوگو\گوشه عکس\ayeneh logo + site_black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83" y="4646486"/>
            <a:ext cx="666785" cy="504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8551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D:\آموزش\مدرسه هنر و رسانه آینه\لوگو\گوشه عکس\ayeneh logo + site_black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83" y="4646486"/>
            <a:ext cx="666785" cy="504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22766" y="-33323"/>
            <a:ext cx="9275285" cy="5176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1403648" y="573528"/>
            <a:ext cx="4176464" cy="756084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105000"/>
              </a:lnSpc>
              <a:spcBef>
                <a:spcPct val="0"/>
              </a:spcBef>
              <a:buNone/>
              <a:defRPr sz="3900" kern="1200" baseline="0">
                <a:solidFill>
                  <a:schemeClr val="accent1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/>
            <a:r>
              <a:rPr lang="fa-IR" sz="2400" b="1" dirty="0" smtClean="0">
                <a:solidFill>
                  <a:schemeClr val="bg1"/>
                </a:solidFill>
                <a:cs typeface="B Mitra" panose="00000400000000000000" pitchFamily="2" charset="-78"/>
              </a:rPr>
              <a:t>چه کسی فکر می کرد از این ...</a:t>
            </a:r>
            <a:endParaRPr lang="fa-IR" sz="2400" b="1" baseline="30000" dirty="0">
              <a:solidFill>
                <a:schemeClr val="bg1"/>
              </a:solidFill>
              <a:cs typeface="B Mitra" panose="00000400000000000000" pitchFamily="2" charset="-78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300192" y="2823778"/>
            <a:ext cx="2880320" cy="756084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105000"/>
              </a:lnSpc>
              <a:spcBef>
                <a:spcPct val="0"/>
              </a:spcBef>
              <a:buNone/>
              <a:defRPr sz="3900" kern="1200" baseline="0">
                <a:solidFill>
                  <a:schemeClr val="accent1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/>
            <a:r>
              <a:rPr lang="fa-IR" sz="2400" b="1" dirty="0" smtClean="0">
                <a:solidFill>
                  <a:schemeClr val="bg1"/>
                </a:solidFill>
                <a:cs typeface="B Mitra" panose="00000400000000000000" pitchFamily="2" charset="-78"/>
              </a:rPr>
              <a:t>یه روز برسیم به این...</a:t>
            </a:r>
            <a:endParaRPr lang="fa-IR" sz="2400" b="1" baseline="30000" dirty="0">
              <a:solidFill>
                <a:schemeClr val="bg1"/>
              </a:solidFill>
              <a:cs typeface="B Mitra" panose="00000400000000000000" pitchFamily="2" charset="-78"/>
            </a:endParaRPr>
          </a:p>
        </p:txBody>
      </p:sp>
      <p:pic>
        <p:nvPicPr>
          <p:cNvPr id="6" name="Picture 2" descr="D:\آموزش\مدرسه هنر و رسانه آینه\لوگو\گوشه عکس\ayeneh logo + site_black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87974"/>
            <a:ext cx="666785" cy="504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4752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D:\آموزش\مدرسه هنر و رسانه آینه\لوگو\گوشه عکس\ayeneh logo + site_black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83" y="4646486"/>
            <a:ext cx="666785" cy="504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08520" y="-33323"/>
            <a:ext cx="9252520" cy="5176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1979712" y="2427734"/>
            <a:ext cx="4176464" cy="1656184"/>
          </a:xfrm>
          <a:prstGeom prst="rect">
            <a:avLst/>
          </a:prstGeom>
          <a:solidFill>
            <a:srgbClr val="002060">
              <a:alpha val="21000"/>
            </a:srgbClr>
          </a:solidFill>
          <a:ln>
            <a:solidFill>
              <a:srgbClr val="FFC000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105000"/>
              </a:lnSpc>
              <a:spcBef>
                <a:spcPct val="0"/>
              </a:spcBef>
              <a:buNone/>
              <a:defRPr sz="3900" kern="1200" baseline="0">
                <a:solidFill>
                  <a:schemeClr val="accent1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/>
            <a:r>
              <a:rPr lang="fa-IR" sz="2400" b="1" dirty="0" smtClean="0">
                <a:solidFill>
                  <a:srgbClr val="FFFF00"/>
                </a:solidFill>
                <a:cs typeface="B Mitra" panose="00000400000000000000" pitchFamily="2" charset="-78"/>
              </a:rPr>
              <a:t>در آینده گوشی های هوشمند به کدام سمت حرکت می کنند؟</a:t>
            </a:r>
          </a:p>
          <a:p>
            <a:pPr algn="ctr" rtl="1"/>
            <a:r>
              <a:rPr lang="fa-IR" sz="2400" b="1" dirty="0" smtClean="0">
                <a:solidFill>
                  <a:srgbClr val="FFFF00"/>
                </a:solidFill>
                <a:cs typeface="B Mitra" panose="00000400000000000000" pitchFamily="2" charset="-78"/>
              </a:rPr>
              <a:t>آیا در آینده هم کسی به این گوشی ها </a:t>
            </a:r>
            <a:r>
              <a:rPr lang="fa-IR" sz="2400" b="1" dirty="0" smtClean="0">
                <a:solidFill>
                  <a:schemeClr val="accent6">
                    <a:lumMod val="60000"/>
                    <a:lumOff val="40000"/>
                  </a:schemeClr>
                </a:solidFill>
                <a:cs typeface="B Mitra" panose="00000400000000000000" pitchFamily="2" charset="-78"/>
              </a:rPr>
              <a:t>هوشمند</a:t>
            </a:r>
            <a:r>
              <a:rPr lang="fa-IR" sz="2400" b="1" dirty="0" smtClean="0">
                <a:solidFill>
                  <a:srgbClr val="FFFF00"/>
                </a:solidFill>
                <a:cs typeface="B Mitra" panose="00000400000000000000" pitchFamily="2" charset="-78"/>
              </a:rPr>
              <a:t> خواهد گفت؟</a:t>
            </a:r>
            <a:endParaRPr lang="fa-IR" sz="2400" b="1" baseline="30000" dirty="0">
              <a:solidFill>
                <a:srgbClr val="FFFF00"/>
              </a:solidFill>
              <a:cs typeface="B Mitra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724815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D:\آموزش\مدرسه هنر و رسانه آینه\لوگو\گوشه عکس\ayeneh logo + site_black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83" y="4646486"/>
            <a:ext cx="666785" cy="504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9394" y="-26012"/>
            <a:ext cx="9221405" cy="5176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4499992" y="3543250"/>
            <a:ext cx="4176464" cy="90070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105000"/>
              </a:lnSpc>
              <a:spcBef>
                <a:spcPct val="0"/>
              </a:spcBef>
              <a:buNone/>
              <a:defRPr sz="3900" kern="1200" baseline="0">
                <a:solidFill>
                  <a:schemeClr val="accent1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/>
            <a:r>
              <a:rPr lang="fa-IR" sz="2400" b="1" dirty="0" smtClean="0">
                <a:solidFill>
                  <a:schemeClr val="tx1"/>
                </a:solidFill>
                <a:cs typeface="B Mitra" panose="00000400000000000000" pitchFamily="2" charset="-78"/>
              </a:rPr>
              <a:t>گوشی های حلقه ای!</a:t>
            </a:r>
          </a:p>
          <a:p>
            <a:pPr algn="ctr" rtl="1"/>
            <a:r>
              <a:rPr lang="fa-IR" sz="2400" b="1" dirty="0" smtClean="0">
                <a:solidFill>
                  <a:schemeClr val="tx1"/>
                </a:solidFill>
                <a:cs typeface="B Mitra" panose="00000400000000000000" pitchFamily="2" charset="-78"/>
              </a:rPr>
              <a:t>یک نمونه از موبایلهای آینده را ببینید...</a:t>
            </a:r>
            <a:endParaRPr lang="fa-IR" sz="2400" b="1" baseline="30000" dirty="0">
              <a:solidFill>
                <a:schemeClr val="tx1"/>
              </a:solidFill>
              <a:cs typeface="B Mitra" panose="00000400000000000000" pitchFamily="2" charset="-78"/>
            </a:endParaRPr>
          </a:p>
        </p:txBody>
      </p:sp>
      <p:pic>
        <p:nvPicPr>
          <p:cNvPr id="5" name="Picture 2" descr="D:\آموزش\مدرسه هنر و رسانه آینه\لوگو\گوشه عکس\ayeneh logo + site_black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87974"/>
            <a:ext cx="666785" cy="504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5031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D:\آموزش\مدرسه هنر و رسانه آینه\لوگو\گوشه عکس\ayeneh logo + site_black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83" y="4646486"/>
            <a:ext cx="666785" cy="504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D:\آموزش\مدرسه هنر و رسانه آینه\باشگاه سواد رسانه ای\ملحقات کتاب تفکر و سواد رسانه ای\1- درس اول\پاورپوینت خودم\عکس و فیلم\20150115_0002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96" y="-35051"/>
            <a:ext cx="9150896" cy="5270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1547664" y="3147814"/>
            <a:ext cx="4032448" cy="90070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105000"/>
              </a:lnSpc>
              <a:spcBef>
                <a:spcPct val="0"/>
              </a:spcBef>
              <a:buNone/>
              <a:defRPr sz="3900" kern="1200" baseline="0">
                <a:solidFill>
                  <a:schemeClr val="accent1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/>
            <a:r>
              <a:rPr lang="fa-IR" sz="2400" b="1" dirty="0" smtClean="0">
                <a:solidFill>
                  <a:srgbClr val="FFFF00"/>
                </a:solidFill>
                <a:cs typeface="B Mitra" panose="00000400000000000000" pitchFamily="2" charset="-78"/>
              </a:rPr>
              <a:t>این تصویر برای شما آشناست؟</a:t>
            </a:r>
            <a:endParaRPr lang="fa-IR" sz="2400" b="1" baseline="30000" dirty="0">
              <a:solidFill>
                <a:srgbClr val="FFFF00"/>
              </a:solidFill>
              <a:cs typeface="B Mitra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80728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D:\آموزش\مدرسه هنر و رسانه آینه\لوگو\گوشه عکس\ayeneh logo + site_black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83" y="4646486"/>
            <a:ext cx="666785" cy="504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6896" y="-9364"/>
            <a:ext cx="9150896" cy="5160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5724128" y="1059582"/>
            <a:ext cx="2664296" cy="158417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105000"/>
              </a:lnSpc>
              <a:spcBef>
                <a:spcPct val="0"/>
              </a:spcBef>
              <a:buNone/>
              <a:defRPr sz="3900" kern="1200" baseline="0">
                <a:solidFill>
                  <a:schemeClr val="accent1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/>
            <a:r>
              <a:rPr lang="fa-IR" sz="2400" b="1" dirty="0" smtClean="0">
                <a:solidFill>
                  <a:srgbClr val="FFFF00"/>
                </a:solidFill>
                <a:cs typeface="B Mitra" panose="00000400000000000000" pitchFamily="2" charset="-78"/>
              </a:rPr>
              <a:t>دوست داشتید یک روز که از خوب پا می شوید همه اتاقتان شیشه ای باشد؟</a:t>
            </a:r>
            <a:endParaRPr lang="fa-IR" sz="2400" b="1" baseline="30000" dirty="0">
              <a:solidFill>
                <a:srgbClr val="FFFF00"/>
              </a:solidFill>
              <a:cs typeface="B Mitra" panose="00000400000000000000" pitchFamily="2" charset="-78"/>
            </a:endParaRPr>
          </a:p>
        </p:txBody>
      </p:sp>
      <p:pic>
        <p:nvPicPr>
          <p:cNvPr id="5" name="Picture 2" descr="D:\آموزش\مدرسه هنر و رسانه آینه\لوگو\گوشه عکس\ayeneh logo + site_black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87974"/>
            <a:ext cx="666785" cy="504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9528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7677" y="949529"/>
            <a:ext cx="5725923" cy="32776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6190190" y="2859782"/>
            <a:ext cx="2880320" cy="73484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105000"/>
              </a:lnSpc>
              <a:spcBef>
                <a:spcPct val="0"/>
              </a:spcBef>
              <a:buNone/>
              <a:defRPr sz="3900" kern="1200" baseline="0">
                <a:solidFill>
                  <a:schemeClr val="accent1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/>
            <a:r>
              <a:rPr lang="fa-IR" sz="2000" b="1" dirty="0" smtClean="0">
                <a:ln w="6350">
                  <a:noFill/>
                </a:ln>
                <a:solidFill>
                  <a:srgbClr val="C00000"/>
                </a:solidFill>
                <a:cs typeface="B Titr" panose="00000700000000000000" pitchFamily="2" charset="-78"/>
              </a:rPr>
              <a:t>در منزل جدول زیر را برای خودتان پر کنید:</a:t>
            </a:r>
            <a:endParaRPr lang="fa-IR" sz="2000" b="1" baseline="30000" dirty="0">
              <a:ln w="6350">
                <a:noFill/>
              </a:ln>
              <a:solidFill>
                <a:srgbClr val="C00000"/>
              </a:solidFill>
              <a:cs typeface="B Titr" panose="00000700000000000000" pitchFamily="2" charset="-78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167324" y="61341"/>
            <a:ext cx="6335253" cy="267494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rtl="1"/>
            <a:r>
              <a:rPr lang="fa-IR" sz="1600" b="1" dirty="0" smtClean="0">
                <a:solidFill>
                  <a:srgbClr val="FFC000"/>
                </a:solidFill>
                <a:cs typeface="B Mitra" panose="00000400000000000000" pitchFamily="2" charset="-78"/>
              </a:rPr>
              <a:t>کتاب تفکر و سواد رسانه ای پایه دهم – درس اول</a:t>
            </a:r>
            <a:endParaRPr lang="en-US" sz="1600" b="1" dirty="0">
              <a:solidFill>
                <a:srgbClr val="FFC000"/>
              </a:solidFill>
              <a:cs typeface="B Mitra" panose="00000400000000000000" pitchFamily="2" charset="-78"/>
            </a:endParaRPr>
          </a:p>
        </p:txBody>
      </p:sp>
      <p:pic>
        <p:nvPicPr>
          <p:cNvPr id="9" name="Picture 2" descr="D:\آموزش\مدرسه هنر و رسانه آینه\لوگو\گوشه عکس\ayeneh logo + site_black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83" y="4646486"/>
            <a:ext cx="666785" cy="504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6368221" y="1563638"/>
            <a:ext cx="2524259" cy="99149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105000"/>
              </a:lnSpc>
              <a:spcBef>
                <a:spcPct val="0"/>
              </a:spcBef>
              <a:buNone/>
              <a:defRPr sz="3900" kern="1200" baseline="0">
                <a:solidFill>
                  <a:schemeClr val="accent1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/>
            <a:r>
              <a:rPr lang="fa-IR" sz="2000" b="1" dirty="0" smtClean="0">
                <a:ln w="6350">
                  <a:noFill/>
                </a:ln>
                <a:solidFill>
                  <a:schemeClr val="tx1"/>
                </a:solidFill>
                <a:cs typeface="B Mitra" panose="00000400000000000000" pitchFamily="2" charset="-78"/>
              </a:rPr>
              <a:t>دنیای آینده رسانه چه مزایا و چالشهایی خواهد داشت؟</a:t>
            </a:r>
            <a:endParaRPr lang="fa-IR" sz="2000" b="1" baseline="30000" dirty="0">
              <a:ln w="6350">
                <a:noFill/>
              </a:ln>
              <a:solidFill>
                <a:schemeClr val="tx1"/>
              </a:solidFill>
              <a:cs typeface="B Mitra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130245074"/>
      </p:ext>
    </p:extLst>
  </p:cSld>
  <p:clrMapOvr>
    <a:masterClrMapping/>
  </p:clrMapOvr>
  <p:transition spd="slow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83658" y="555526"/>
            <a:ext cx="3849573" cy="37998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755576" y="987574"/>
            <a:ext cx="2880320" cy="93610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105000"/>
              </a:lnSpc>
              <a:spcBef>
                <a:spcPct val="0"/>
              </a:spcBef>
              <a:buNone/>
              <a:defRPr sz="3900" kern="1200" baseline="0">
                <a:solidFill>
                  <a:schemeClr val="accent1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/>
            <a:r>
              <a:rPr lang="fa-IR" sz="3600" b="1" dirty="0" smtClean="0">
                <a:ln w="6350">
                  <a:noFill/>
                </a:ln>
                <a:solidFill>
                  <a:srgbClr val="C00000"/>
                </a:solidFill>
                <a:cs typeface="B Titr" panose="00000700000000000000" pitchFamily="2" charset="-78"/>
              </a:rPr>
              <a:t>عکس و مکث!</a:t>
            </a:r>
            <a:endParaRPr lang="fa-IR" sz="3600" b="1" baseline="30000" dirty="0">
              <a:ln w="6350">
                <a:noFill/>
              </a:ln>
              <a:solidFill>
                <a:srgbClr val="C00000"/>
              </a:solidFill>
              <a:cs typeface="B Titr" panose="00000700000000000000" pitchFamily="2" charset="-78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167324" y="61341"/>
            <a:ext cx="6335253" cy="267494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rtl="1"/>
            <a:r>
              <a:rPr lang="fa-IR" sz="1600" b="1" dirty="0" smtClean="0">
                <a:solidFill>
                  <a:srgbClr val="FFC000"/>
                </a:solidFill>
                <a:cs typeface="B Mitra" panose="00000400000000000000" pitchFamily="2" charset="-78"/>
              </a:rPr>
              <a:t>کتاب تفکر و سواد رسانه ای پایه دهم – درس اول</a:t>
            </a:r>
            <a:endParaRPr lang="en-US" sz="1600" b="1" dirty="0">
              <a:solidFill>
                <a:srgbClr val="FFC000"/>
              </a:solidFill>
              <a:cs typeface="B Mitra" panose="00000400000000000000" pitchFamily="2" charset="-78"/>
            </a:endParaRPr>
          </a:p>
        </p:txBody>
      </p:sp>
      <p:pic>
        <p:nvPicPr>
          <p:cNvPr id="9" name="Picture 2" descr="D:\آموزش\مدرسه هنر و رسانه آینه\لوگو\گوشه عکس\ayeneh logo + site_black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83" y="4646486"/>
            <a:ext cx="666785" cy="504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841010" y="2676994"/>
            <a:ext cx="2880320" cy="93610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105000"/>
              </a:lnSpc>
              <a:spcBef>
                <a:spcPct val="0"/>
              </a:spcBef>
              <a:buNone/>
              <a:defRPr sz="3900" kern="1200" baseline="0">
                <a:solidFill>
                  <a:schemeClr val="accent1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/>
            <a:r>
              <a:rPr lang="fa-IR" sz="2800" b="1" dirty="0" smtClean="0">
                <a:ln w="6350">
                  <a:noFill/>
                </a:ln>
                <a:solidFill>
                  <a:schemeClr val="tx1"/>
                </a:solidFill>
                <a:cs typeface="B Mitra" panose="00000400000000000000" pitchFamily="2" charset="-78"/>
              </a:rPr>
              <a:t>آیا می توانید تصویر 1420 را شما بکشید؟</a:t>
            </a:r>
            <a:endParaRPr lang="fa-IR" sz="2800" b="1" baseline="30000" dirty="0">
              <a:ln w="6350">
                <a:noFill/>
              </a:ln>
              <a:solidFill>
                <a:schemeClr val="tx1"/>
              </a:solidFill>
              <a:cs typeface="B Mitra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687475689"/>
      </p:ext>
    </p:extLst>
  </p:cSld>
  <p:clrMapOvr>
    <a:masterClrMapping/>
  </p:clrMapOvr>
  <p:transition spd="slow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D:\آموزش\مدرسه هنر و رسانه آینه\لوگو\گوشه عکس\ayeneh logo + site_black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83" y="4646486"/>
            <a:ext cx="666785" cy="504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Placeholder 2"/>
          <p:cNvPicPr>
            <a:picLocks noGrp="1" noChangeAspect="1"/>
          </p:cNvPicPr>
          <p:nvPr>
            <p:ph type="pic" idx="1"/>
          </p:nvPr>
        </p:nvPicPr>
        <p:blipFill>
          <a:blip r:embed="rId4"/>
          <a:srcRect l="4214" r="4214"/>
          <a:stretch>
            <a:fillRect/>
          </a:stretch>
        </p:blipFill>
        <p:spPr>
          <a:xfrm>
            <a:off x="16783" y="-20538"/>
            <a:ext cx="9127217" cy="68579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1052219" y="1133533"/>
            <a:ext cx="6895545" cy="77680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105000"/>
              </a:lnSpc>
              <a:spcBef>
                <a:spcPct val="0"/>
              </a:spcBef>
              <a:buNone/>
              <a:defRPr sz="3900" kern="1200" baseline="0">
                <a:solidFill>
                  <a:schemeClr val="accent1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/>
            <a:r>
              <a:rPr lang="fa-IR" sz="3200" b="1" dirty="0" smtClean="0">
                <a:solidFill>
                  <a:srgbClr val="0070C0"/>
                </a:solidFill>
                <a:cs typeface="B Titr" panose="00000700000000000000" pitchFamily="2" charset="-78"/>
              </a:rPr>
              <a:t>پایان درس اول</a:t>
            </a:r>
            <a:endParaRPr lang="fa-IR" sz="3200" b="1" baseline="30000" dirty="0">
              <a:solidFill>
                <a:srgbClr val="0070C0"/>
              </a:solidFill>
              <a:cs typeface="B Titr" panose="00000700000000000000" pitchFamily="2" charset="-78"/>
            </a:endParaRPr>
          </a:p>
        </p:txBody>
      </p:sp>
      <p:pic>
        <p:nvPicPr>
          <p:cNvPr id="8" name="Picture 2" descr="D:\آموزش\مدرسه هنر و رسانه آینه\لوگو\گوشه عکس\ayeneh logo + site ص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4230366"/>
            <a:ext cx="1100327" cy="832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5728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098" y="-19710"/>
            <a:ext cx="4603098" cy="81731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2916" y="-30780"/>
            <a:ext cx="4671084" cy="65629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9406" y="3322137"/>
            <a:ext cx="4874958" cy="19695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4472916" y="1665953"/>
            <a:ext cx="4419564" cy="165618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105000"/>
              </a:lnSpc>
              <a:spcBef>
                <a:spcPct val="0"/>
              </a:spcBef>
              <a:buNone/>
              <a:defRPr sz="3900" kern="1200" baseline="0">
                <a:solidFill>
                  <a:schemeClr val="accent1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/>
            <a:r>
              <a:rPr lang="fa-IR" sz="3200" b="1" dirty="0" smtClean="0">
                <a:solidFill>
                  <a:schemeClr val="accent6">
                    <a:lumMod val="60000"/>
                    <a:lumOff val="40000"/>
                  </a:schemeClr>
                </a:solidFill>
                <a:cs typeface="B Titr" panose="00000700000000000000" pitchFamily="2" charset="-78"/>
              </a:rPr>
              <a:t>روزنامه و کارکرد خبر، جزء قدیمی ترین رسانه های عصر مدرن محسوب می شوند.</a:t>
            </a:r>
            <a:endParaRPr lang="fa-IR" sz="3200" b="1" baseline="30000" dirty="0">
              <a:solidFill>
                <a:schemeClr val="accent6">
                  <a:lumMod val="60000"/>
                  <a:lumOff val="40000"/>
                </a:schemeClr>
              </a:solidFill>
              <a:cs typeface="B Titr" panose="00000700000000000000" pitchFamily="2" charset="-78"/>
            </a:endParaRPr>
          </a:p>
        </p:txBody>
      </p:sp>
      <p:pic>
        <p:nvPicPr>
          <p:cNvPr id="8" name="Picture 2" descr="D:\آموزش\مدرسه هنر و رسانه آینه\لوگو\گوشه عکس\ayeneh logo + site_black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83" y="4646486"/>
            <a:ext cx="666785" cy="504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7030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51702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 descr="D:\آموزش\مدرسه هنر و رسانه آینه\لوگو\گوشه عکس\ayeneh logo + site_black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83" y="4646486"/>
            <a:ext cx="666785" cy="504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1849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92546"/>
            <a:ext cx="9144000" cy="52360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 descr="D:\آموزش\مدرسه هنر و رسانه آینه\لوگو\گوشه عکس\ayeneh logo + site_black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83" y="4371950"/>
            <a:ext cx="666785" cy="504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961893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-20538"/>
            <a:ext cx="9257977" cy="56680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1619672" y="123478"/>
            <a:ext cx="5040560" cy="18722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105000"/>
              </a:lnSpc>
              <a:spcBef>
                <a:spcPct val="0"/>
              </a:spcBef>
              <a:buNone/>
              <a:defRPr sz="3900" kern="1200" baseline="0">
                <a:solidFill>
                  <a:schemeClr val="accent1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/>
            <a:r>
              <a:rPr lang="fa-IR" sz="2800" b="1" dirty="0" smtClean="0">
                <a:solidFill>
                  <a:srgbClr val="002060"/>
                </a:solidFill>
                <a:cs typeface="B Mitra" panose="00000400000000000000" pitchFamily="2" charset="-78"/>
              </a:rPr>
              <a:t>فرض کنید موبایل به دست در خیابان راه می روید و ناگهان یک نفر از شما مجوز استفاده از موبایل بخواهد!</a:t>
            </a:r>
            <a:endParaRPr lang="fa-IR" sz="2800" b="1" baseline="30000" dirty="0">
              <a:solidFill>
                <a:srgbClr val="002060"/>
              </a:solidFill>
              <a:cs typeface="B Mitra" panose="00000400000000000000" pitchFamily="2" charset="-78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5618674" y="3579862"/>
            <a:ext cx="3528392" cy="9361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105000"/>
              </a:lnSpc>
              <a:spcBef>
                <a:spcPct val="0"/>
              </a:spcBef>
              <a:buNone/>
              <a:defRPr sz="3900" kern="1200" baseline="0">
                <a:solidFill>
                  <a:schemeClr val="accent1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/>
            <a:r>
              <a:rPr lang="fa-IR" sz="3600" b="1" dirty="0" smtClean="0">
                <a:solidFill>
                  <a:srgbClr val="002060"/>
                </a:solidFill>
                <a:cs typeface="B Mitra" panose="00000400000000000000" pitchFamily="2" charset="-78"/>
              </a:rPr>
              <a:t>واکنش شما چیست؟</a:t>
            </a:r>
            <a:endParaRPr lang="fa-IR" sz="3600" b="1" baseline="30000" dirty="0">
              <a:solidFill>
                <a:srgbClr val="002060"/>
              </a:solidFill>
              <a:cs typeface="B Mitra" panose="00000400000000000000" pitchFamily="2" charset="-78"/>
            </a:endParaRPr>
          </a:p>
        </p:txBody>
      </p:sp>
      <p:pic>
        <p:nvPicPr>
          <p:cNvPr id="1026" name="Picture 2" descr="D:\آموزش\مدرسه هنر و رسانه آینه\باشگاه سواد رسانه ای\ملحقات کتاب تفکر و سواد رسانه ای\1- درس اول\پاورپوینت خودم\عکس و فیلم\lock-icon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674250">
            <a:off x="2279052" y="1790970"/>
            <a:ext cx="2506842" cy="2506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D:\آموزش\مدرسه هنر و رسانه آینه\لوگو\گوشه عکس\ayeneh logo + site_black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7215" y="4792095"/>
            <a:ext cx="666785" cy="504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591991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0098323" cy="61804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6084168" y="2787774"/>
            <a:ext cx="2777453" cy="208823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105000"/>
              </a:lnSpc>
              <a:spcBef>
                <a:spcPct val="0"/>
              </a:spcBef>
              <a:buNone/>
              <a:defRPr sz="3900" kern="1200" baseline="0">
                <a:solidFill>
                  <a:schemeClr val="accent1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/>
            <a:r>
              <a:rPr lang="fa-IR" sz="3200" b="1" dirty="0" smtClean="0">
                <a:solidFill>
                  <a:srgbClr val="FFFF00"/>
                </a:solidFill>
                <a:cs typeface="B Mitra" panose="00000400000000000000" pitchFamily="2" charset="-78"/>
              </a:rPr>
              <a:t>روزگاری در این کشور حتی استفاده از رادیو هم مجوز می خواست.</a:t>
            </a:r>
            <a:endParaRPr lang="fa-IR" sz="3200" b="1" baseline="30000" dirty="0">
              <a:solidFill>
                <a:srgbClr val="FFFF00"/>
              </a:solidFill>
              <a:cs typeface="B Mitra" panose="00000400000000000000" pitchFamily="2" charset="-78"/>
            </a:endParaRPr>
          </a:p>
        </p:txBody>
      </p:sp>
      <p:pic>
        <p:nvPicPr>
          <p:cNvPr id="12" name="Picture 2" descr="D:\آموزش\مدرسه هنر و رسانه آینه\لوگو\گوشه عکس\ayeneh logo + site_black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83" y="4646486"/>
            <a:ext cx="666785" cy="504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591985"/>
            <a:ext cx="5129384" cy="428214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61310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D:\آموزش\مدرسه هنر و رسانه آینه\لوگو\گوشه عکس\ayeneh logo + site_black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83" y="4646486"/>
            <a:ext cx="666785" cy="504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D:\آموزش\مدرسه هنر و رسانه آینه\باشگاه سواد رسانه ای\ملحقات کتاب تفکر و سواد رسانه ای\1- درس اول\پاورپوینت خودم\عکس و فیلم\رسانه چیست؟[09-03-31].BM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394" y="-283522"/>
            <a:ext cx="9221405" cy="5434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2411760" y="508566"/>
            <a:ext cx="4176464" cy="62302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105000"/>
              </a:lnSpc>
              <a:spcBef>
                <a:spcPct val="0"/>
              </a:spcBef>
              <a:buNone/>
              <a:defRPr sz="3900" kern="1200" baseline="0">
                <a:solidFill>
                  <a:schemeClr val="accent1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/>
            <a:r>
              <a:rPr lang="fa-IR" sz="2400" b="1" dirty="0" smtClean="0">
                <a:solidFill>
                  <a:schemeClr val="tx1"/>
                </a:solidFill>
                <a:cs typeface="B Mitra" panose="00000400000000000000" pitchFamily="2" charset="-78"/>
              </a:rPr>
              <a:t>آینده رسانه به کدام سمت می رود؟</a:t>
            </a:r>
            <a:endParaRPr lang="fa-IR" sz="2400" b="1" baseline="30000" dirty="0">
              <a:solidFill>
                <a:schemeClr val="tx1"/>
              </a:solidFill>
              <a:cs typeface="B Mitra" panose="00000400000000000000" pitchFamily="2" charset="-78"/>
            </a:endParaRPr>
          </a:p>
        </p:txBody>
      </p:sp>
      <p:pic>
        <p:nvPicPr>
          <p:cNvPr id="10" name="Picture 2" descr="D:\آموزش\مدرسه هنر و رسانه آینه\لوگو\گوشه عکس\ayeneh logo + site_black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87974"/>
            <a:ext cx="666785" cy="504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0109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D:\آموزش\مدرسه هنر و رسانه آینه\لوگو\گوشه عکس\ayeneh logo + site_black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83" y="4646486"/>
            <a:ext cx="666785" cy="504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Placeholder 2"/>
          <p:cNvPicPr>
            <a:picLocks noGrp="1" noChangeAspect="1"/>
          </p:cNvPicPr>
          <p:nvPr>
            <p:ph type="pic" idx="1"/>
          </p:nvPr>
        </p:nvPicPr>
        <p:blipFill>
          <a:blip r:embed="rId4"/>
          <a:srcRect l="4214" r="4214"/>
          <a:stretch>
            <a:fillRect/>
          </a:stretch>
        </p:blipFill>
        <p:spPr>
          <a:xfrm>
            <a:off x="16783" y="-20538"/>
            <a:ext cx="9127217" cy="68579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2411760" y="508566"/>
            <a:ext cx="4176464" cy="62302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105000"/>
              </a:lnSpc>
              <a:spcBef>
                <a:spcPct val="0"/>
              </a:spcBef>
              <a:buNone/>
              <a:defRPr sz="3900" kern="1200" baseline="0">
                <a:solidFill>
                  <a:schemeClr val="accent1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/>
            <a:r>
              <a:rPr lang="fa-IR" sz="2400" b="1" dirty="0" smtClean="0">
                <a:solidFill>
                  <a:schemeClr val="tx1"/>
                </a:solidFill>
                <a:cs typeface="B Mitra" panose="00000400000000000000" pitchFamily="2" charset="-78"/>
              </a:rPr>
              <a:t>آینده رسانه به کدام سمت می رود؟</a:t>
            </a:r>
            <a:endParaRPr lang="fa-IR" sz="2400" b="1" baseline="30000" dirty="0">
              <a:solidFill>
                <a:schemeClr val="tx1"/>
              </a:solidFill>
              <a:cs typeface="B Mitra" panose="00000400000000000000" pitchFamily="2" charset="-78"/>
            </a:endParaRPr>
          </a:p>
        </p:txBody>
      </p:sp>
      <p:pic>
        <p:nvPicPr>
          <p:cNvPr id="6" name="Picture 2" descr="D:\آموزش\مدرسه هنر و رسانه آینه\لوگو\گوشه عکس\ayeneh logo + site_black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87974"/>
            <a:ext cx="666785" cy="504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7619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:\Users\bhosseini\Desktop\media literacy savad resane سواد رسانه\درس دهم آموزش پرورش\rfid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0637" y="-20538"/>
            <a:ext cx="9254637" cy="5256584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2" descr="D:\آموزش\مدرسه هنر و رسانه آینه\لوگو\گوشه عکس\ayeneh logo + site_black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83" y="4646486"/>
            <a:ext cx="666785" cy="504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4211960" y="1347614"/>
            <a:ext cx="4320480" cy="3551035"/>
          </a:xfrm>
          <a:prstGeom prst="rect">
            <a:avLst/>
          </a:prstGeom>
          <a:gradFill>
            <a:gsLst>
              <a:gs pos="0">
                <a:schemeClr val="dk1">
                  <a:tint val="37000"/>
                  <a:hueMod val="100000"/>
                  <a:satMod val="200000"/>
                  <a:lumMod val="88000"/>
                  <a:alpha val="1100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</a:gsLst>
          </a:gra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105000"/>
              </a:lnSpc>
              <a:spcBef>
                <a:spcPct val="0"/>
              </a:spcBef>
              <a:buNone/>
              <a:defRPr sz="3900" kern="1200" baseline="0">
                <a:solidFill>
                  <a:schemeClr val="accent1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rtl="1"/>
            <a:r>
              <a:rPr lang="fa-IR" sz="2400" dirty="0" smtClean="0">
                <a:solidFill>
                  <a:schemeClr val="tx1"/>
                </a:solidFill>
                <a:cs typeface="B Mitra" panose="00000400000000000000" pitchFamily="2" charset="-78"/>
              </a:rPr>
              <a:t>در فناوری آرفید ریز تراشه هایی به شکل برچسب یا کپسول روی یک وسیله و حتی بدن انسان قرار داده می شود. این وسیله دارای یک مدار و یک آنتن بسیار کوچک است و از چند سال قبل مراحل آزمایشی آن آغاز شده است.</a:t>
            </a:r>
          </a:p>
          <a:p>
            <a:pPr algn="just" rtl="1"/>
            <a:r>
              <a:rPr lang="fa-IR" sz="2400" dirty="0" smtClean="0">
                <a:solidFill>
                  <a:schemeClr val="tx1"/>
                </a:solidFill>
                <a:cs typeface="B Mitra" panose="00000400000000000000" pitchFamily="2" charset="-78"/>
              </a:rPr>
              <a:t>امروزه آرفید به طور گسترده در کتابخانه ها، فرودگاه ها، فروشگاه ها و غیره مورد استفاده قرار می گیرد و حتی امکان ذخیره سازی و فرستادن اطلاعات زیستی افراد را هم فراهم ساخته است.</a:t>
            </a:r>
            <a:endParaRPr lang="fa-IR" sz="2400" baseline="30000" dirty="0">
              <a:solidFill>
                <a:schemeClr val="tx1"/>
              </a:solidFill>
              <a:cs typeface="B Mitra" panose="00000400000000000000" pitchFamily="2" charset="-78"/>
            </a:endParaRPr>
          </a:p>
        </p:txBody>
      </p:sp>
      <p:pic>
        <p:nvPicPr>
          <p:cNvPr id="6" name="Picture 5" descr="C:\Users\bhosseini\Desktop\media literacy savad resane سواد رسانه\درس دهم آموزش پرورش\rfid2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877759"/>
            <a:ext cx="2710759" cy="24907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36066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NewsPrint">
  <a:themeElements>
    <a:clrScheme name="NewsPrint">
      <a:dk1>
        <a:sysClr val="windowText" lastClr="000000"/>
      </a:dk1>
      <a:lt1>
        <a:sysClr val="window" lastClr="FFFFFF"/>
      </a:lt1>
      <a:dk2>
        <a:srgbClr val="303030"/>
      </a:dk2>
      <a:lt2>
        <a:srgbClr val="DEDEE0"/>
      </a:lt2>
      <a:accent1>
        <a:srgbClr val="AD0101"/>
      </a:accent1>
      <a:accent2>
        <a:srgbClr val="726056"/>
      </a:accent2>
      <a:accent3>
        <a:srgbClr val="AC956E"/>
      </a:accent3>
      <a:accent4>
        <a:srgbClr val="808DA9"/>
      </a:accent4>
      <a:accent5>
        <a:srgbClr val="424E5B"/>
      </a:accent5>
      <a:accent6>
        <a:srgbClr val="730E00"/>
      </a:accent6>
      <a:hlink>
        <a:srgbClr val="D26900"/>
      </a:hlink>
      <a:folHlink>
        <a:srgbClr val="D89243"/>
      </a:folHlink>
    </a:clrScheme>
    <a:fontScheme name="NewsPrint">
      <a:majorFont>
        <a:latin typeface="Impact"/>
        <a:ea typeface=""/>
        <a:cs typeface=""/>
        <a:font script="Jpan" typeface="HGP創英角ｺﾞｼｯｸUB"/>
        <a:font script="Hang" typeface="HY견고딕"/>
        <a:font script="Hans" typeface="微软雅黑"/>
        <a:font script="Hant" typeface="微軟正黑體"/>
        <a:font script="Arab" typeface="Tahoma"/>
        <a:font script="Hebr" typeface="To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NewsPrint">
      <a:fillStyleLst>
        <a:solidFill>
          <a:schemeClr val="phClr"/>
        </a:solidFill>
        <a:gradFill rotWithShape="1">
          <a:gsLst>
            <a:gs pos="0">
              <a:schemeClr val="phClr">
                <a:tint val="37000"/>
                <a:hueMod val="100000"/>
                <a:satMod val="200000"/>
                <a:lumMod val="88000"/>
              </a:schemeClr>
            </a:gs>
            <a:gs pos="100000">
              <a:schemeClr val="phClr">
                <a:tint val="53000"/>
                <a:shade val="100000"/>
                <a:hueMod val="100000"/>
                <a:satMod val="350000"/>
                <a:lumMod val="79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83000"/>
                <a:shade val="100000"/>
                <a:alpha val="100000"/>
                <a:hueMod val="100000"/>
                <a:satMod val="220000"/>
                <a:lumMod val="90000"/>
              </a:schemeClr>
            </a:gs>
            <a:gs pos="76000">
              <a:schemeClr val="phClr">
                <a:shade val="100000"/>
              </a:schemeClr>
            </a:gs>
            <a:gs pos="100000">
              <a:schemeClr val="phClr">
                <a:shade val="93000"/>
                <a:alpha val="100000"/>
                <a:satMod val="100000"/>
                <a:lumMod val="93000"/>
              </a:schemeClr>
            </a:gs>
          </a:gsLst>
          <a:path path="circle">
            <a:fillToRect l="15000" t="15000" r="100000" b="100000"/>
          </a:path>
        </a:gradFill>
      </a:fillStyleLst>
      <a:lnStyleLst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12700" dir="528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2700">
            <a:bevelT w="31750" h="127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3000"/>
              </a:schemeClr>
            </a:gs>
            <a:gs pos="100000">
              <a:schemeClr val="phClr">
                <a:shade val="55000"/>
              </a:schemeClr>
            </a:gs>
          </a:gsLst>
          <a:lin ang="5400000" scaled="1"/>
        </a:gradFill>
        <a:blipFill rotWithShape="1">
          <a:blip xmlns:r="http://schemas.openxmlformats.org/officeDocument/2006/relationships" r:embed="rId1">
            <a:duotone>
              <a:schemeClr val="phClr">
                <a:shade val="20000"/>
                <a:satMod val="350000"/>
                <a:lumMod val="125000"/>
              </a:schemeClr>
              <a:schemeClr val="phClr">
                <a:tint val="90000"/>
                <a:satMod val="25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Newsprint</Template>
  <TotalTime>215</TotalTime>
  <Words>791</Words>
  <Application>Microsoft Office PowerPoint</Application>
  <PresentationFormat>On-screen Show (16:9)</PresentationFormat>
  <Paragraphs>71</Paragraphs>
  <Slides>17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Arial</vt:lpstr>
      <vt:lpstr>B Mitra</vt:lpstr>
      <vt:lpstr>Calibri</vt:lpstr>
      <vt:lpstr>B Titr</vt:lpstr>
      <vt:lpstr>Impact</vt:lpstr>
      <vt:lpstr>Times New Roman</vt:lpstr>
      <vt:lpstr>NewsPrint</vt:lpstr>
      <vt:lpstr>کتاب تفکر و سواد رسانه ای پایه دهم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Sadegh</dc:creator>
  <cp:lastModifiedBy>Sadegh</cp:lastModifiedBy>
  <cp:revision>47</cp:revision>
  <dcterms:created xsi:type="dcterms:W3CDTF">2016-09-22T20:52:39Z</dcterms:created>
  <dcterms:modified xsi:type="dcterms:W3CDTF">2016-10-01T06:53:51Z</dcterms:modified>
</cp:coreProperties>
</file>